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컨테이너 모니터링 혁신: 1단계 핵심 기술 도입 발표 자료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컨테이너 환경 모니터링 1단계 핵심 기술 도입의 필요성과 효과를 분석합니다. 메트릭, 로그, 알림 시스템을 통해 시스템 가시성을 확보하고 운영 효율성을 높이는 방안을 살펴보겠습니다.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97949"/>
            <a:ext cx="297203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작성자: TAEYONG PARK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448" y="418386"/>
            <a:ext cx="3579733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주요 개선 효과 요약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448" y="1170027"/>
            <a:ext cx="13565505" cy="75966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2448" y="8937784"/>
            <a:ext cx="1356550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1단계 모니터링 기술 도입으로 가시성과 투명성이 대폭 향상되었습니다. 대응 시간이 획기적으로 단축되고 비용 효율성이 증대되었습니다.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32448" y="9352240"/>
            <a:ext cx="13565505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다음 단계로 분산 추적 시스템, APM, 서비스 메시 연동, AI/ML 기반 이상 탐지를 도입할 계획입니다.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41289"/>
            <a:ext cx="62624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왜 컨테이너 모니터링인가?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131463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현대 IT 환경의 핵심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컨테이너 기술은 가볍고, 빠르며, 마이크로서비스 구현에 최적화되어 있습니다.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07347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08" y="3131463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0734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도전 과제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56901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짧은 생명주기와 동적인 변화로 기존 방식으로는 효과적인 관리가 어렵습니다.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28458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모니터링의 중요성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72214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실시간 상태 확인, 성능 최적화, 신속한 문제 해결, 예방적 관리가 가능합니다.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86583"/>
            <a:ext cx="66374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핵심 기술 1: 메트릭 모니터링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주요 기술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8015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Prometheus &amp; Grafana (오픈소스 최강 조합)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061585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 시스템의 "디지털 계기판" 역할을 합니다.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역할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080153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Prometheus: 메트릭 수집, 저장, 쿼리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492990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Grafana: 데이터 소스 연동, 시각화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877901" y="3488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주요 이점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7901" y="408015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실시간 시스템 상태 모니터링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4546878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자원 사용량 최적화로 비용 절감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9877901" y="5013603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이상 징후 조기 감지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89980"/>
            <a:ext cx="62844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메트릭 모니터링: 도입 효과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852970"/>
            <a:ext cx="3614618" cy="3056692"/>
          </a:xfrm>
          <a:prstGeom prst="roundRect">
            <a:avLst>
              <a:gd name="adj" fmla="val 1175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0922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Before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58782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"깜깜이 운영": 실시간 상태 파악 불가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63439" y="34375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 원인 파악 지연 (평균 3-4시간)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63439" y="4287322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리소스 낭비 발생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1852970"/>
            <a:ext cx="3614618" cy="3056692"/>
          </a:xfrm>
          <a:prstGeom prst="roundRect">
            <a:avLst>
              <a:gd name="adj" fmla="val 1175"/>
            </a:avLst>
          </a:prstGeom>
          <a:solidFill>
            <a:srgbClr val="F3E7D4"/>
          </a:solidFill>
          <a:ln/>
        </p:spPr>
      </p:sp>
      <p:sp>
        <p:nvSpPr>
          <p:cNvPr id="10" name="Text 7"/>
          <p:cNvSpPr/>
          <p:nvPr/>
        </p:nvSpPr>
        <p:spPr>
          <a:xfrm>
            <a:off x="10417373" y="20922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After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17373" y="258782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통합 대시보드로 실시간 상태 파악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17373" y="3437573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이상 징후 감지 및 원인 파악 시간 단축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417373" y="4287322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기반 자원 최적화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24124" y="5148977"/>
            <a:ext cx="7468553" cy="2290643"/>
          </a:xfrm>
          <a:prstGeom prst="roundRect">
            <a:avLst>
              <a:gd name="adj" fmla="val 1568"/>
            </a:avLst>
          </a:prstGeom>
          <a:solidFill>
            <a:srgbClr val="F3E7D4"/>
          </a:solidFill>
          <a:ln/>
        </p:spPr>
      </p:sp>
      <p:sp>
        <p:nvSpPr>
          <p:cNvPr id="15" name="Text 12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정량적 효과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장애 감지 시간: 45분 → 5분 (89% 감소)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563439" y="635055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 해결 시간: 180분 → 30분 (83% 감소)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563439" y="681728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인프라 비용: 25% 절감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10233"/>
            <a:ext cx="56986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핵심 기술 2: 로그 중앙화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093000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2728793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33231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Kibana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2827853"/>
            <a:ext cx="38813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로그 데이터 시각화, 탐색, 대시보드 구축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464838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14" y="3509962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3978116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37492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Elasticsearch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244816"/>
            <a:ext cx="39650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대규모 로그 저장, 인덱싱, 검색/분석 엔진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4881801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4926925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07" y="5395079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166241"/>
            <a:ext cx="250567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Logstash / Fluentd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5661779"/>
            <a:ext cx="250567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로그 수집, 파싱, 전송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7724" y="655331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흩어진 단서를 모으는 "수사관의 돋보기" 역할을 합니다. 모든 로그를 한 곳에서 통합 관리하고, 컨테이너 삭제 후에도 로그를 보존합니다.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3611" y="430411"/>
            <a:ext cx="3678674" cy="459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로그 중앙화: 도입 효과</a:t>
            </a:r>
            <a:endParaRPr lang="en-US" sz="2850" dirty="0"/>
          </a:p>
        </p:txBody>
      </p:sp>
      <p:sp>
        <p:nvSpPr>
          <p:cNvPr id="4" name="Shape 1"/>
          <p:cNvSpPr/>
          <p:nvPr/>
        </p:nvSpPr>
        <p:spPr>
          <a:xfrm>
            <a:off x="6209467" y="1124664"/>
            <a:ext cx="22860" cy="3303865"/>
          </a:xfrm>
          <a:prstGeom prst="roundRect">
            <a:avLst>
              <a:gd name="adj" fmla="val 102590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6362462" y="1464945"/>
            <a:ext cx="468987" cy="22860"/>
          </a:xfrm>
          <a:prstGeom prst="roundRect">
            <a:avLst>
              <a:gd name="adj" fmla="val 102590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6033611" y="1300520"/>
            <a:ext cx="351711" cy="3517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6099155" y="1338441"/>
            <a:ext cx="2206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991231" y="1280993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Before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991231" y="1604605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"흩어진 단서들": 로그 분산으로 검색 어려움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991231" y="1948339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수작업 로그 탐색: 개별 서버 접속 (평균 1-2시간)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991231" y="2292072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컨테이너 삭제 시 관련 로그 소실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6362462" y="3195042"/>
            <a:ext cx="468987" cy="22860"/>
          </a:xfrm>
          <a:prstGeom prst="roundRect">
            <a:avLst>
              <a:gd name="adj" fmla="val 102590"/>
            </a:avLst>
          </a:prstGeom>
          <a:solidFill>
            <a:srgbClr val="D9CDBA"/>
          </a:solidFill>
          <a:ln/>
        </p:spPr>
      </p:sp>
      <p:sp>
        <p:nvSpPr>
          <p:cNvPr id="13" name="Shape 10"/>
          <p:cNvSpPr/>
          <p:nvPr/>
        </p:nvSpPr>
        <p:spPr>
          <a:xfrm>
            <a:off x="6033611" y="3030617"/>
            <a:ext cx="351711" cy="351711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4" name="Text 11"/>
          <p:cNvSpPr/>
          <p:nvPr/>
        </p:nvSpPr>
        <p:spPr>
          <a:xfrm>
            <a:off x="6099155" y="3068538"/>
            <a:ext cx="2206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991231" y="3011091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After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991231" y="3334703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중앙 저장소에서 모든 로그 즉시 접근 가능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6991231" y="3678436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강력한 검색 기능으로 필요한 로그 빠르게 검색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991231" y="4022169"/>
            <a:ext cx="709195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로그 데이터 기반 패턴 분석 및 통계 정보 활용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033611" y="4682490"/>
            <a:ext cx="3907512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99%</a:t>
            </a:r>
            <a:endParaRPr lang="en-US" sz="4050" dirty="0"/>
          </a:p>
        </p:txBody>
      </p:sp>
      <p:sp>
        <p:nvSpPr>
          <p:cNvPr id="20" name="Text 17"/>
          <p:cNvSpPr/>
          <p:nvPr/>
        </p:nvSpPr>
        <p:spPr>
          <a:xfrm>
            <a:off x="7067669" y="5393650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로그 검색 시간 감소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033611" y="5717262"/>
            <a:ext cx="39075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평균 90분 → 1분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10175558" y="4682490"/>
            <a:ext cx="3907631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87.5%</a:t>
            </a:r>
            <a:endParaRPr lang="en-US" sz="4050" dirty="0"/>
          </a:p>
        </p:txBody>
      </p:sp>
      <p:sp>
        <p:nvSpPr>
          <p:cNvPr id="23" name="Text 20"/>
          <p:cNvSpPr/>
          <p:nvPr/>
        </p:nvSpPr>
        <p:spPr>
          <a:xfrm>
            <a:off x="11209734" y="5393650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문제 해결 시간 감소</a:t>
            </a:r>
            <a:endParaRPr lang="en-US" sz="1400" dirty="0"/>
          </a:p>
        </p:txBody>
      </p:sp>
      <p:sp>
        <p:nvSpPr>
          <p:cNvPr id="24" name="Text 21"/>
          <p:cNvSpPr/>
          <p:nvPr/>
        </p:nvSpPr>
        <p:spPr>
          <a:xfrm>
            <a:off x="10175558" y="5717262"/>
            <a:ext cx="3907631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평균 240분 → 30분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8104584" y="6514386"/>
            <a:ext cx="3907512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328%</a:t>
            </a:r>
            <a:endParaRPr lang="en-US" sz="4050" dirty="0"/>
          </a:p>
        </p:txBody>
      </p:sp>
      <p:sp>
        <p:nvSpPr>
          <p:cNvPr id="26" name="Text 23"/>
          <p:cNvSpPr/>
          <p:nvPr/>
        </p:nvSpPr>
        <p:spPr>
          <a:xfrm>
            <a:off x="9138642" y="7225546"/>
            <a:ext cx="1839278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로그 보존 기간 증가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8104584" y="7549158"/>
            <a:ext cx="39075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7일 → 30일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57099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핵심 기술 3: 알림 시스템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6217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알림 발생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1729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Prometheus에서 임계값 초과 시 알림 생성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2857857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13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처리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0874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중복 제거, 그룹화, 억제, 사일런싱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243620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59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라우팅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5536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규칙에 따라 적절한 수신자/채널로 전달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454491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72972" y="5259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대응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755362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담당자 확인 및 조치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068729"/>
            <a:ext cx="358140" cy="447675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시스템의 "화재 경보 시스템" 역할을 합니다. Prometheus AlertManager를 통해 문제 발생 즉시 담당자에게 알림을 전달합니다.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7100"/>
            <a:ext cx="5183743" cy="647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알림 시스템: 도입 효과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71049" y="1695569"/>
            <a:ext cx="1636038" cy="1249085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4108" y="2126456"/>
            <a:ext cx="309801" cy="3871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27352" y="1915835"/>
            <a:ext cx="2434828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문제 감지 시간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627352" y="2371963"/>
            <a:ext cx="243482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평균 25분 → 1분 (96% 감소)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17219" y="2929414"/>
            <a:ext cx="11231999" cy="15240"/>
          </a:xfrm>
          <a:prstGeom prst="roundRect">
            <a:avLst>
              <a:gd name="adj" fmla="val 216844"/>
            </a:avLst>
          </a:prstGeom>
          <a:solidFill>
            <a:srgbClr val="D9CDBA"/>
          </a:solidFill>
          <a:ln/>
        </p:spPr>
      </p:sp>
      <p:sp>
        <p:nvSpPr>
          <p:cNvPr id="8" name="Shape 5"/>
          <p:cNvSpPr/>
          <p:nvPr/>
        </p:nvSpPr>
        <p:spPr>
          <a:xfrm>
            <a:off x="771049" y="3054787"/>
            <a:ext cx="3272076" cy="1249085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86" y="3485674"/>
            <a:ext cx="309801" cy="38719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63390" y="3275052"/>
            <a:ext cx="259187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서비스 다운타임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4263390" y="3731181"/>
            <a:ext cx="306478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월 평균 120분 → 15분 (87.5% 감소)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53257" y="4288631"/>
            <a:ext cx="9595961" cy="15240"/>
          </a:xfrm>
          <a:prstGeom prst="roundRect">
            <a:avLst>
              <a:gd name="adj" fmla="val 216844"/>
            </a:avLst>
          </a:prstGeom>
          <a:solidFill>
            <a:srgbClr val="D9CDBA"/>
          </a:solidFill>
          <a:ln/>
        </p:spPr>
      </p:sp>
      <p:sp>
        <p:nvSpPr>
          <p:cNvPr id="13" name="Shape 9"/>
          <p:cNvSpPr/>
          <p:nvPr/>
        </p:nvSpPr>
        <p:spPr>
          <a:xfrm>
            <a:off x="771049" y="4414004"/>
            <a:ext cx="4908113" cy="1249085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146" y="4844891"/>
            <a:ext cx="309801" cy="3871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9428" y="4634270"/>
            <a:ext cx="259187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고객 불만 접수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5899428" y="5090398"/>
            <a:ext cx="268152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월 평균 15건 → 2건 (87% 감소)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9295" y="5647849"/>
            <a:ext cx="7959923" cy="15240"/>
          </a:xfrm>
          <a:prstGeom prst="roundRect">
            <a:avLst>
              <a:gd name="adj" fmla="val 216844"/>
            </a:avLst>
          </a:prstGeom>
          <a:solidFill>
            <a:srgbClr val="D9CDBA"/>
          </a:solidFill>
          <a:ln/>
        </p:spPr>
      </p:sp>
      <p:sp>
        <p:nvSpPr>
          <p:cNvPr id="18" name="Shape 13"/>
          <p:cNvSpPr/>
          <p:nvPr/>
        </p:nvSpPr>
        <p:spPr>
          <a:xfrm>
            <a:off x="771049" y="5773222"/>
            <a:ext cx="6544151" cy="1249085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224" y="6204109"/>
            <a:ext cx="309801" cy="387191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5466" y="5993487"/>
            <a:ext cx="282630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운영팀 모니터링 소요 시간</a:t>
            </a:r>
            <a:endParaRPr lang="en-US" sz="2000" dirty="0"/>
          </a:p>
        </p:txBody>
      </p:sp>
      <p:sp>
        <p:nvSpPr>
          <p:cNvPr id="21" name="Text 15"/>
          <p:cNvSpPr/>
          <p:nvPr/>
        </p:nvSpPr>
        <p:spPr>
          <a:xfrm>
            <a:off x="7535466" y="6449616"/>
            <a:ext cx="2826306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75% 감소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771049" y="7270075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"고객이 먼저 아는 장애"에서 "문제 자동 감지 및 담당자 즉시 알림"으로 변화했습니다. 조기 경고를 통한 선제적 대응이 가능해졌습니다.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917" y="1179076"/>
            <a:ext cx="4477107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종합 평가 및 다음 단계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537" y="2242899"/>
            <a:ext cx="2534841" cy="253484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539" y="2242899"/>
            <a:ext cx="2534960" cy="253496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661" y="2242899"/>
            <a:ext cx="2534960" cy="2534960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782" y="2242899"/>
            <a:ext cx="2534960" cy="2534960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904" y="2242899"/>
            <a:ext cx="2534960" cy="2534960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17" y="5115520"/>
            <a:ext cx="3324582" cy="76104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56178" y="6161961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1단계</a:t>
            </a:r>
            <a:endParaRPr lang="en-US" sz="1750" dirty="0"/>
          </a:p>
        </p:txBody>
      </p:sp>
      <p:sp>
        <p:nvSpPr>
          <p:cNvPr id="10" name="Text 2"/>
          <p:cNvSpPr/>
          <p:nvPr/>
        </p:nvSpPr>
        <p:spPr>
          <a:xfrm>
            <a:off x="856178" y="6555819"/>
            <a:ext cx="294405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메트릭, 로그, 알림 (현재)</a:t>
            </a:r>
            <a:endParaRPr lang="en-US" sz="1450" dirty="0"/>
          </a:p>
        </p:txBody>
      </p:sp>
      <p:pic>
        <p:nvPicPr>
          <p:cNvPr id="1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0499" y="5115520"/>
            <a:ext cx="3324701" cy="761048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4180761" y="6161961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2단계</a:t>
            </a:r>
            <a:endParaRPr lang="en-US" sz="1750" dirty="0"/>
          </a:p>
        </p:txBody>
      </p:sp>
      <p:sp>
        <p:nvSpPr>
          <p:cNvPr id="13" name="Text 4"/>
          <p:cNvSpPr/>
          <p:nvPr/>
        </p:nvSpPr>
        <p:spPr>
          <a:xfrm>
            <a:off x="4180761" y="6555819"/>
            <a:ext cx="294417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분산 추적, APM</a:t>
            </a:r>
            <a:endParaRPr lang="en-US" sz="1450" dirty="0"/>
          </a:p>
        </p:txBody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5115520"/>
            <a:ext cx="3324582" cy="76104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7505462" y="6161961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3단계</a:t>
            </a:r>
            <a:endParaRPr lang="en-US" sz="1750" dirty="0"/>
          </a:p>
        </p:txBody>
      </p:sp>
      <p:sp>
        <p:nvSpPr>
          <p:cNvPr id="16" name="Text 6"/>
          <p:cNvSpPr/>
          <p:nvPr/>
        </p:nvSpPr>
        <p:spPr>
          <a:xfrm>
            <a:off x="7505462" y="6555819"/>
            <a:ext cx="294405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 메시 연동</a:t>
            </a:r>
            <a:endParaRPr lang="en-US" sz="1450" dirty="0"/>
          </a:p>
        </p:txBody>
      </p:sp>
      <p:pic>
        <p:nvPicPr>
          <p:cNvPr id="1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9782" y="5115520"/>
            <a:ext cx="3324701" cy="761048"/>
          </a:xfrm>
          <a:prstGeom prst="rect">
            <a:avLst/>
          </a:prstGeom>
        </p:spPr>
      </p:pic>
      <p:sp>
        <p:nvSpPr>
          <p:cNvPr id="18" name="Text 7"/>
          <p:cNvSpPr/>
          <p:nvPr/>
        </p:nvSpPr>
        <p:spPr>
          <a:xfrm>
            <a:off x="10830044" y="6161961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4단계</a:t>
            </a:r>
            <a:endParaRPr lang="en-US" sz="1750" dirty="0"/>
          </a:p>
        </p:txBody>
      </p:sp>
      <p:sp>
        <p:nvSpPr>
          <p:cNvPr id="19" name="Text 8"/>
          <p:cNvSpPr/>
          <p:nvPr/>
        </p:nvSpPr>
        <p:spPr>
          <a:xfrm>
            <a:off x="10830044" y="6555819"/>
            <a:ext cx="294417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AI/ML 기반 이상 탐지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2025-04-06T10:54:21Z</dcterms:created>
  <dcterms:modified xsi:type="dcterms:W3CDTF">2025-04-06T10:54:21Z</dcterms:modified>
</cp:coreProperties>
</file>